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6" r:id="rId5"/>
    <p:sldId id="256" r:id="rId6"/>
    <p:sldId id="257" r:id="rId7"/>
    <p:sldId id="259" r:id="rId8"/>
    <p:sldId id="258" r:id="rId9"/>
    <p:sldId id="262" r:id="rId10"/>
    <p:sldId id="260" r:id="rId11"/>
    <p:sldId id="270" r:id="rId12"/>
    <p:sldId id="271" r:id="rId13"/>
    <p:sldId id="269" r:id="rId14"/>
    <p:sldId id="272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274" autoAdjust="0"/>
  </p:normalViewPr>
  <p:slideViewPr>
    <p:cSldViewPr snapToGrid="0" showGuides="1">
      <p:cViewPr varScale="1">
        <p:scale>
          <a:sx n="73" d="100"/>
          <a:sy n="73" d="100"/>
        </p:scale>
        <p:origin x="618" y="7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D8C-473F-91FD-A876418816A2}"/>
              </c:ext>
            </c:extLst>
          </c:dPt>
          <c:dPt>
            <c:idx val="1"/>
            <c:bubble3D val="0"/>
            <c:spPr>
              <a:solidFill>
                <a:schemeClr val="accent1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E0A-4A49-A520-6FB0B0F0044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D8C-473F-91FD-A876418816A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E0A-4A49-A520-6FB0B0F00448}"/>
              </c:ext>
            </c:extLst>
          </c:dPt>
          <c:dPt>
            <c:idx val="4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E0A-4A49-A520-6FB0B0F00448}"/>
              </c:ext>
            </c:extLst>
          </c:dPt>
          <c:dPt>
            <c:idx val="5"/>
            <c:bubble3D val="0"/>
            <c:spPr>
              <a:solidFill>
                <a:schemeClr val="accent2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3E0A-4A49-A520-6FB0B0F00448}"/>
              </c:ext>
            </c:extLst>
          </c:dPt>
          <c:cat>
            <c:strRef>
              <c:f>Sheet1!$A$2:$A$7</c:f>
              <c:strCache>
                <c:ptCount val="6"/>
                <c:pt idx="0">
                  <c:v>Base package</c:v>
                </c:pt>
                <c:pt idx="1">
                  <c:v>Desktop App</c:v>
                </c:pt>
                <c:pt idx="2">
                  <c:v>Android Service</c:v>
                </c:pt>
                <c:pt idx="3">
                  <c:v>Additional feature</c:v>
                </c:pt>
                <c:pt idx="4">
                  <c:v>First Year service</c:v>
                </c:pt>
                <c:pt idx="5">
                  <c:v>Extended Service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30</c:v>
                </c:pt>
                <c:pt idx="1">
                  <c:v>25</c:v>
                </c:pt>
                <c:pt idx="2">
                  <c:v>20</c:v>
                </c:pt>
                <c:pt idx="3">
                  <c:v>15</c:v>
                </c:pt>
                <c:pt idx="4">
                  <c:v>7</c:v>
                </c:pt>
                <c:pt idx="5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A-4A49-A520-6FB0B0F004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2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26.06.2019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2.sv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26.06.2019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Travel Experts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Impact IT</a:t>
            </a:r>
            <a:endParaRPr lang="ru-RU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345" y="446145"/>
            <a:ext cx="8214531" cy="5476354"/>
          </a:xfrm>
        </p:spPr>
      </p:pic>
      <p:sp>
        <p:nvSpPr>
          <p:cNvPr id="4" name="Text Placeholder 3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Winter </a:t>
            </a:r>
            <a:r>
              <a:rPr lang="en-US" dirty="0" smtClean="0"/>
              <a:t>2019</a:t>
            </a:r>
            <a:endParaRPr lang="ru-R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HAVE A NICE DAY!</a:t>
            </a:r>
            <a:endParaRPr lang="ru-RU" sz="5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4420" y="3955665"/>
            <a:ext cx="4367531" cy="524711"/>
          </a:xfrm>
        </p:spPr>
        <p:txBody>
          <a:bodyPr/>
          <a:lstStyle/>
          <a:p>
            <a:r>
              <a:rPr lang="en-US" dirty="0" smtClean="0"/>
              <a:t>Impact IT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Phone: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 smtClean="0"/>
              <a:t>403-667-5788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Email: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10F5C8F-9E7F-4E64-9AF6-329D165411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 err="1" smtClean="0"/>
              <a:t>INQUIRIES@IMPACT_IT.COM</a:t>
            </a:r>
            <a:endParaRPr lang="ru-RU" dirty="0"/>
          </a:p>
        </p:txBody>
      </p:sp>
      <p:pic>
        <p:nvPicPr>
          <p:cNvPr id="16" name="Picture Placeholder 15" descr="Scenic View of Beach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32866" r="20338"/>
          <a:stretch/>
        </p:blipFill>
        <p:spPr>
          <a:xfrm>
            <a:off x="5245189" y="1"/>
            <a:ext cx="6943003" cy="5934621"/>
          </a:xfr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TODO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221241" y="2459504"/>
            <a:ext cx="909637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rgbClr val="0070C0"/>
                </a:solidFill>
              </a:rPr>
              <a:t>DETERMINE PRICING (SLIDE 8</a:t>
            </a:r>
            <a:r>
              <a:rPr lang="en-US" sz="2800" dirty="0" smtClean="0">
                <a:solidFill>
                  <a:srgbClr val="0070C0"/>
                </a:solidFill>
              </a:rPr>
              <a:t>)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70C0"/>
              </a:solidFill>
            </a:endParaRP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70C0"/>
                </a:solidFill>
              </a:rPr>
              <a:t>DETERMINE </a:t>
            </a:r>
            <a:r>
              <a:rPr lang="en-US" sz="2800" dirty="0" smtClean="0">
                <a:solidFill>
                  <a:srgbClr val="0070C0"/>
                </a:solidFill>
              </a:rPr>
              <a:t>PRESENTATION ROLES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endParaRPr lang="en-US" sz="2800" dirty="0" smtClean="0">
              <a:solidFill>
                <a:srgbClr val="0070C0"/>
              </a:solidFill>
            </a:endParaRP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rgbClr val="0070C0"/>
                </a:solidFill>
              </a:rPr>
              <a:t>WALK THROUGH PRESENTATION</a:t>
            </a:r>
            <a:endParaRPr lang="en-US" sz="2800" dirty="0">
              <a:solidFill>
                <a:srgbClr val="0070C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431CC7-E576-44E9-B0ED-A55CB1964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</a:t>
            </a:r>
            <a:r>
              <a:rPr lang="en-US" dirty="0" smtClean="0"/>
              <a:t>Outline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3824866" cy="3687726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Introductions</a:t>
            </a:r>
          </a:p>
          <a:p>
            <a:endParaRPr lang="en-US" sz="2400" dirty="0" smtClean="0"/>
          </a:p>
          <a:p>
            <a:r>
              <a:rPr lang="en-US" sz="2400" dirty="0" smtClean="0"/>
              <a:t>Products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 smtClean="0"/>
              <a:t>Office Application</a:t>
            </a:r>
            <a:endParaRPr lang="en-US" sz="19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9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 smtClean="0"/>
              <a:t>Mobile Application</a:t>
            </a:r>
          </a:p>
          <a:p>
            <a:endParaRPr lang="en-CA" sz="2400" dirty="0"/>
          </a:p>
          <a:p>
            <a:r>
              <a:rPr lang="en-CA" sz="2400" dirty="0" smtClean="0"/>
              <a:t>Demonstration</a:t>
            </a:r>
          </a:p>
          <a:p>
            <a:endParaRPr lang="en-CA" sz="2400" dirty="0"/>
          </a:p>
          <a:p>
            <a:r>
              <a:rPr lang="en-CA" sz="2400" dirty="0" smtClean="0"/>
              <a:t>Q &amp; A</a:t>
            </a:r>
          </a:p>
          <a:p>
            <a:endParaRPr lang="en-US" sz="2400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B906A6D-64CC-4021-B842-B0B179AB3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Winter 2019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375" y="1877051"/>
            <a:ext cx="8491625" cy="3412522"/>
          </a:xfrm>
        </p:spPr>
      </p:pic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oden view desk on ocean's shor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21675" r="32054" b="10380"/>
          <a:stretch/>
        </p:blipFill>
        <p:spPr>
          <a:xfrm>
            <a:off x="1396781" y="0"/>
            <a:ext cx="3894833" cy="56563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INTRODUCTIONS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Impact IT</a:t>
            </a:r>
            <a:endParaRPr lang="en-US" sz="28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3F41B9-CDD2-4DAB-9FE1-AA9A8E0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2019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 txBox="1">
            <a:spLocks/>
          </p:cNvSpPr>
          <p:nvPr/>
        </p:nvSpPr>
        <p:spPr>
          <a:xfrm>
            <a:off x="6850505" y="2953482"/>
            <a:ext cx="4503295" cy="2600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smtClean="0"/>
              <a:t>Louise Acosta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2800" dirty="0"/>
              <a:t>洪笠铭 （</a:t>
            </a:r>
            <a:r>
              <a:rPr lang="en-US" altLang="zh-CN" sz="2800" dirty="0" err="1"/>
              <a:t>L</a:t>
            </a:r>
            <a:r>
              <a:rPr lang="en-US" sz="2800" dirty="0" err="1"/>
              <a:t>iMing</a:t>
            </a:r>
            <a:r>
              <a:rPr lang="en-US" sz="2800" dirty="0"/>
              <a:t> Hong</a:t>
            </a:r>
            <a:r>
              <a:rPr lang="zh-CN" altLang="en-US" sz="2800" dirty="0" smtClean="0"/>
              <a:t>）</a:t>
            </a:r>
            <a:endParaRPr lang="en-US" altLang="zh-CN" sz="28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smtClean="0"/>
              <a:t>Colin Lee-Chee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smtClean="0"/>
              <a:t>Hayley Mead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COMPOSITION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z="2400" dirty="0" smtClean="0"/>
              <a:t>THE PRODUCT CONSISTS OF TWO SOFTWARE BUNDLES</a:t>
            </a:r>
            <a:endParaRPr lang="ru-RU" sz="2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F92D8-1371-40FE-AB90-C65DFF928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DESKTOP APPLICATION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CA970E-796E-4258-8457-D1CEF7B4B866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>
            <a:noAutofit/>
          </a:bodyPr>
          <a:lstStyle/>
          <a:p>
            <a:r>
              <a:rPr lang="en-US" sz="1800" dirty="0" smtClean="0"/>
              <a:t>User functionality</a:t>
            </a:r>
          </a:p>
          <a:p>
            <a:pPr lvl="1"/>
            <a:r>
              <a:rPr lang="en-US" sz="1800" dirty="0" smtClean="0"/>
              <a:t>Office application</a:t>
            </a:r>
          </a:p>
          <a:p>
            <a:pPr lvl="1"/>
            <a:r>
              <a:rPr lang="en-US" sz="1800" dirty="0" smtClean="0"/>
              <a:t>Website</a:t>
            </a:r>
            <a:endParaRPr lang="en-US" sz="1800" dirty="0"/>
          </a:p>
          <a:p>
            <a:r>
              <a:rPr lang="en-US" sz="1800" dirty="0" smtClean="0"/>
              <a:t>Agent </a:t>
            </a:r>
            <a:r>
              <a:rPr lang="en-US" sz="1800" dirty="0" err="1" smtClean="0"/>
              <a:t>UX</a:t>
            </a:r>
            <a:endParaRPr lang="en-US" sz="1800" dirty="0" smtClean="0"/>
          </a:p>
          <a:p>
            <a:endParaRPr lang="en-US" sz="1800" dirty="0"/>
          </a:p>
          <a:p>
            <a:r>
              <a:rPr lang="en-US" sz="1800" dirty="0" smtClean="0"/>
              <a:t>Customer </a:t>
            </a:r>
            <a:r>
              <a:rPr lang="en-US" sz="1800" dirty="0" err="1" smtClean="0"/>
              <a:t>UX</a:t>
            </a:r>
            <a:endParaRPr lang="en-US" sz="1800" dirty="0" smtClean="0"/>
          </a:p>
          <a:p>
            <a:endParaRPr lang="en-US" sz="1800" dirty="0"/>
          </a:p>
          <a:p>
            <a:r>
              <a:rPr lang="en-US" sz="1800" dirty="0" smtClean="0"/>
              <a:t>Database</a:t>
            </a:r>
            <a:endParaRPr lang="ru-RU" sz="18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AB4F18-AE38-4488-9473-A828459DA8A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MOBILE SERVICE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63B63A5-075F-4429-8F7A-8E50D349717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Features</a:t>
            </a:r>
          </a:p>
          <a:p>
            <a:endParaRPr lang="en-US" sz="1800" dirty="0"/>
          </a:p>
          <a:p>
            <a:r>
              <a:rPr lang="en-US" sz="1800" dirty="0" smtClean="0"/>
              <a:t>Functionality</a:t>
            </a:r>
            <a:endParaRPr lang="en-US" sz="1800" dirty="0"/>
          </a:p>
          <a:p>
            <a:endParaRPr lang="en-US" dirty="0" smtClean="0"/>
          </a:p>
          <a:p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5FF61B-147F-4149-9E50-36696641E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2019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853" y="1231900"/>
            <a:ext cx="5310627" cy="782638"/>
          </a:xfrm>
        </p:spPr>
        <p:txBody>
          <a:bodyPr>
            <a:normAutofit/>
          </a:bodyPr>
          <a:lstStyle/>
          <a:p>
            <a:r>
              <a:rPr lang="en-US" dirty="0" smtClean="0"/>
              <a:t>OFFICE APPLICATION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JAVA DESIGN WITH </a:t>
            </a:r>
            <a:r>
              <a:rPr lang="en-US" dirty="0" err="1" smtClean="0"/>
              <a:t>JSP</a:t>
            </a:r>
            <a:r>
              <a:rPr lang="en-US" dirty="0" smtClean="0"/>
              <a:t> SERVER</a:t>
            </a:r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37B0312A-C970-4CA1-A36F-1BB0C930F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The desktop application is designed to support Travel Agents staff with the following features: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Allow </a:t>
            </a:r>
            <a:r>
              <a:rPr lang="en-US" dirty="0"/>
              <a:t>agents to manage the website for internal business </a:t>
            </a:r>
            <a:r>
              <a:rPr lang="en-US" dirty="0" smtClean="0"/>
              <a:t>requirements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Allow agent to control </a:t>
            </a:r>
            <a:r>
              <a:rPr lang="en-US" dirty="0" smtClean="0"/>
              <a:t>current </a:t>
            </a:r>
            <a:r>
              <a:rPr lang="en-US" dirty="0"/>
              <a:t>bookings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4" name="Picture Placeholder 13" descr="Boat on sunset sea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l="18" t="19053" r="-18" b="-174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</a:t>
            </a:r>
            <a:r>
              <a:rPr lang="en-US" dirty="0" smtClean="0"/>
              <a:t>2019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 preferRelativeResize="0">
            <a:picLocks noGrp="1"/>
          </p:cNvPicPr>
          <p:nvPr>
            <p:ph type="pic" sz="quarter" idx="17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" t="8424" r="5597" b="49075"/>
          <a:stretch/>
        </p:blipFill>
        <p:spPr>
          <a:xfrm>
            <a:off x="2011680" y="0"/>
            <a:ext cx="1014984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450" y="4433724"/>
            <a:ext cx="10515600" cy="782638"/>
          </a:xfrm>
        </p:spPr>
        <p:txBody>
          <a:bodyPr/>
          <a:lstStyle/>
          <a:p>
            <a:r>
              <a:rPr lang="en-US" dirty="0" smtClean="0">
                <a:solidFill>
                  <a:schemeClr val="accent5">
                    <a:lumMod val="75000"/>
                  </a:schemeClr>
                </a:solidFill>
                <a:effectLst>
                  <a:outerShdw blurRad="50800" dist="50800" dir="5400000" algn="ctr" rotWithShape="0">
                    <a:schemeClr val="accent3"/>
                  </a:outerShdw>
                </a:effectLst>
              </a:rPr>
              <a:t>WHERE DO YOU WANT TO GO?</a:t>
            </a:r>
            <a:endParaRPr lang="ru-RU" dirty="0">
              <a:solidFill>
                <a:schemeClr val="accent5">
                  <a:lumMod val="75000"/>
                </a:schemeClr>
              </a:solidFill>
              <a:effectLst>
                <a:outerShdw blurRad="50800" dist="50800" dir="5400000" algn="ctr" rotWithShape="0">
                  <a:schemeClr val="accent3"/>
                </a:outerShdw>
              </a:effectLst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A5B48-F9FF-45FC-A3F7-5CEF9A0129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Mobile Application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DF80CF-7487-45BD-99FF-6CB18AC1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2019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6</a:t>
            </a:fld>
            <a:endParaRPr lang="ru-R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Chart Placeholder 20" descr="Pie chart">
            <a:extLst>
              <a:ext uri="{FF2B5EF4-FFF2-40B4-BE49-F238E27FC236}">
                <a16:creationId xmlns:a16="http://schemas.microsoft.com/office/drawing/2014/main" id="{093B88E5-E854-483F-A761-6A39AF1AE58A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5930763"/>
              </p:ext>
            </p:extLst>
          </p:nvPr>
        </p:nvGraphicFramePr>
        <p:xfrm>
          <a:off x="798795" y="1087668"/>
          <a:ext cx="4509470" cy="4594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991AEBC-6D9D-4D30-BB4C-43FE13703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2526" y="1474969"/>
            <a:ext cx="4525485" cy="676275"/>
          </a:xfrm>
        </p:spPr>
        <p:txBody>
          <a:bodyPr>
            <a:normAutofit/>
          </a:bodyPr>
          <a:lstStyle/>
          <a:p>
            <a:r>
              <a:rPr lang="en-US" dirty="0" smtClean="0"/>
              <a:t>OVERALL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BFDBF9-B20C-4919-9CE3-90C6CDC85B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836431"/>
          </a:xfrm>
        </p:spPr>
        <p:txBody>
          <a:bodyPr/>
          <a:lstStyle/>
          <a:p>
            <a:r>
              <a:rPr lang="en-US" dirty="0" smtClean="0"/>
              <a:t>Here is the cost break down of the project.</a:t>
            </a:r>
            <a:endParaRPr lang="ru-RU" dirty="0"/>
          </a:p>
        </p:txBody>
      </p:sp>
      <p:sp>
        <p:nvSpPr>
          <p:cNvPr id="23" name="Oval 22" descr="Circle shape">
            <a:extLst>
              <a:ext uri="{FF2B5EF4-FFF2-40B4-BE49-F238E27FC236}">
                <a16:creationId xmlns:a16="http://schemas.microsoft.com/office/drawing/2014/main" id="{C3485789-E496-4110-A15B-8E4775849942}"/>
              </a:ext>
            </a:extLst>
          </p:cNvPr>
          <p:cNvSpPr/>
          <p:nvPr/>
        </p:nvSpPr>
        <p:spPr>
          <a:xfrm>
            <a:off x="5732367" y="3774029"/>
            <a:ext cx="384048" cy="384048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E50F9B-A11D-40B9-B83F-DDF3E10343C1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en-US" dirty="0"/>
              <a:t>30%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C8D5B9-69C7-4696-B552-5307926F58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smtClean="0"/>
              <a:t>Base Package</a:t>
            </a:r>
            <a:endParaRPr lang="ru-RU" dirty="0"/>
          </a:p>
        </p:txBody>
      </p:sp>
      <p:sp>
        <p:nvSpPr>
          <p:cNvPr id="24" name="Oval 23" descr="Circle shape">
            <a:extLst>
              <a:ext uri="{FF2B5EF4-FFF2-40B4-BE49-F238E27FC236}">
                <a16:creationId xmlns:a16="http://schemas.microsoft.com/office/drawing/2014/main" id="{FC7368B7-D4B3-45CE-95D8-0AA892A56116}"/>
              </a:ext>
            </a:extLst>
          </p:cNvPr>
          <p:cNvSpPr/>
          <p:nvPr/>
        </p:nvSpPr>
        <p:spPr>
          <a:xfrm>
            <a:off x="7671881" y="3774029"/>
            <a:ext cx="384048" cy="384048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D2CE79-7062-4C12-A2AE-683EAD4CCE0C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en-US" dirty="0" smtClean="0"/>
              <a:t>25%</a:t>
            </a:r>
            <a:endParaRPr lang="ru-R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5FB3E19-7A7E-47B8-A21F-09F559854C8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Desktop App</a:t>
            </a:r>
            <a:endParaRPr lang="ru-RU" dirty="0"/>
          </a:p>
        </p:txBody>
      </p:sp>
      <p:sp>
        <p:nvSpPr>
          <p:cNvPr id="25" name="Oval 24" descr="Circle shape">
            <a:extLst>
              <a:ext uri="{FF2B5EF4-FFF2-40B4-BE49-F238E27FC236}">
                <a16:creationId xmlns:a16="http://schemas.microsoft.com/office/drawing/2014/main" id="{CB3E6EAD-AA8B-4D6A-B852-670A3BE077FA}"/>
              </a:ext>
            </a:extLst>
          </p:cNvPr>
          <p:cNvSpPr/>
          <p:nvPr/>
        </p:nvSpPr>
        <p:spPr>
          <a:xfrm>
            <a:off x="9611395" y="3774029"/>
            <a:ext cx="384048" cy="384048"/>
          </a:xfrm>
          <a:prstGeom prst="ellipse">
            <a:avLst/>
          </a:pr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DFECF88-E632-4781-8739-84E6E892DC4D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/>
              <a:t>20%</a:t>
            </a:r>
            <a:endParaRPr lang="ru-R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1D0B53C-EBAB-4000-8108-72EE7F62A93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 smtClean="0"/>
              <a:t>Android Service</a:t>
            </a:r>
            <a:endParaRPr lang="ru-RU" dirty="0"/>
          </a:p>
        </p:txBody>
      </p:sp>
      <p:sp>
        <p:nvSpPr>
          <p:cNvPr id="19" name="Oval 18" descr="Circle shape">
            <a:extLst>
              <a:ext uri="{FF2B5EF4-FFF2-40B4-BE49-F238E27FC236}">
                <a16:creationId xmlns:a16="http://schemas.microsoft.com/office/drawing/2014/main" id="{74F8D4E4-1B47-416C-9A28-44D029B05DF3}"/>
              </a:ext>
            </a:extLst>
          </p:cNvPr>
          <p:cNvSpPr/>
          <p:nvPr/>
        </p:nvSpPr>
        <p:spPr>
          <a:xfrm>
            <a:off x="5732392" y="4506094"/>
            <a:ext cx="384048" cy="384048"/>
          </a:xfrm>
          <a:prstGeom prst="ellipse">
            <a:avLst/>
          </a:prstGeom>
          <a:solidFill>
            <a:schemeClr val="accent4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0CA877-BC73-44B2-B723-8023CA00ED00}"/>
              </a:ext>
            </a:extLst>
          </p:cNvPr>
          <p:cNvSpPr>
            <a:spLocks noGrp="1"/>
          </p:cNvSpPr>
          <p:nvPr>
            <p:ph type="body" idx="22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C508980-C5CA-4BC3-A366-9BA1490CA43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126411" y="4722773"/>
            <a:ext cx="1597889" cy="512398"/>
          </a:xfrm>
        </p:spPr>
        <p:txBody>
          <a:bodyPr>
            <a:normAutofit/>
          </a:bodyPr>
          <a:lstStyle/>
          <a:p>
            <a:r>
              <a:rPr lang="en-US" dirty="0" smtClean="0"/>
              <a:t>Additional Features</a:t>
            </a:r>
            <a:endParaRPr lang="ru-RU" dirty="0"/>
          </a:p>
        </p:txBody>
      </p:sp>
      <p:sp>
        <p:nvSpPr>
          <p:cNvPr id="20" name="Oval 19" descr="Circle shape">
            <a:extLst>
              <a:ext uri="{FF2B5EF4-FFF2-40B4-BE49-F238E27FC236}">
                <a16:creationId xmlns:a16="http://schemas.microsoft.com/office/drawing/2014/main" id="{46B993A4-B156-41FD-9B95-16911035EAA1}"/>
              </a:ext>
            </a:extLst>
          </p:cNvPr>
          <p:cNvSpPr/>
          <p:nvPr/>
        </p:nvSpPr>
        <p:spPr>
          <a:xfrm>
            <a:off x="7671906" y="4506094"/>
            <a:ext cx="384048" cy="384048"/>
          </a:xfrm>
          <a:prstGeom prst="ellipse">
            <a:avLst/>
          </a:pr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F800B5B-000C-40A0-984E-296FEF26F894}"/>
              </a:ext>
            </a:extLst>
          </p:cNvPr>
          <p:cNvSpPr>
            <a:spLocks noGrp="1"/>
          </p:cNvSpPr>
          <p:nvPr>
            <p:ph type="body" idx="26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7%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C76F4DF-E770-433B-A99B-E75E3AD5B84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Year Service</a:t>
            </a:r>
            <a:endParaRPr lang="ru-RU" dirty="0"/>
          </a:p>
        </p:txBody>
      </p:sp>
      <p:sp>
        <p:nvSpPr>
          <p:cNvPr id="22" name="Oval 21" descr="Circle shape">
            <a:extLst>
              <a:ext uri="{FF2B5EF4-FFF2-40B4-BE49-F238E27FC236}">
                <a16:creationId xmlns:a16="http://schemas.microsoft.com/office/drawing/2014/main" id="{F25A7B72-F802-4A5B-9C15-E6092A747BDA}"/>
              </a:ext>
            </a:extLst>
          </p:cNvPr>
          <p:cNvSpPr/>
          <p:nvPr/>
        </p:nvSpPr>
        <p:spPr>
          <a:xfrm>
            <a:off x="9611420" y="4506094"/>
            <a:ext cx="384048" cy="384048"/>
          </a:xfrm>
          <a:prstGeom prst="ellipse">
            <a:avLst/>
          </a:prstGeom>
          <a:solidFill>
            <a:schemeClr val="accent2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685F4B4-4174-4802-8880-EBF24FC23D34}"/>
              </a:ext>
            </a:extLst>
          </p:cNvPr>
          <p:cNvSpPr>
            <a:spLocks noGrp="1"/>
          </p:cNvSpPr>
          <p:nvPr>
            <p:ph type="body" idx="30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en-US" dirty="0" smtClean="0"/>
              <a:t>%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4A8CDE2-952B-4BD3-A740-DF54D4C7E84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10005439" y="4722773"/>
            <a:ext cx="1711944" cy="365125"/>
          </a:xfrm>
        </p:spPr>
        <p:txBody>
          <a:bodyPr>
            <a:normAutofit/>
          </a:bodyPr>
          <a:lstStyle/>
          <a:p>
            <a:r>
              <a:rPr lang="en-US" dirty="0" smtClean="0"/>
              <a:t>Extended Service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D7EDA2-3620-47DB-BD1A-9C3633AEB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2019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AECDC-7310-4573-BE1D-3F708C830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6157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85" y="2134675"/>
            <a:ext cx="4741818" cy="676275"/>
          </a:xfrm>
        </p:spPr>
        <p:txBody>
          <a:bodyPr>
            <a:normAutofit/>
          </a:bodyPr>
          <a:lstStyle/>
          <a:p>
            <a:r>
              <a:rPr lang="en-US" sz="3200" dirty="0"/>
              <a:t>COST AND PRICING</a:t>
            </a:r>
            <a:endParaRPr lang="ru-RU" sz="32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546E56-D449-4019-86AD-4F0D3A1474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8357" y="3252275"/>
            <a:ext cx="2829243" cy="1846732"/>
          </a:xfrm>
        </p:spPr>
        <p:txBody>
          <a:bodyPr/>
          <a:lstStyle/>
          <a:p>
            <a:pPr algn="just"/>
            <a:r>
              <a:rPr lang="en-US" dirty="0" smtClean="0"/>
              <a:t>Here are the overall figures for extended service an pricing for 3 years.</a:t>
            </a:r>
            <a:endParaRPr lang="ru-RU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2488682692"/>
              </p:ext>
            </p:extLst>
          </p:nvPr>
        </p:nvGraphicFramePr>
        <p:xfrm>
          <a:off x="4378450" y="1493838"/>
          <a:ext cx="6912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000">
                  <a:extLst>
                    <a:ext uri="{9D8B030D-6E8A-4147-A177-3AD203B41FA5}">
                      <a16:colId xmlns:a16="http://schemas.microsoft.com/office/drawing/2014/main" val="3413721457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2742567690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529259489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1743817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 smtClean="0">
                          <a:latin typeface="+mn-lt"/>
                        </a:rPr>
                        <a:t>2019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 smtClean="0">
                          <a:latin typeface="+mn-lt"/>
                        </a:rPr>
                        <a:t>2020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 smtClean="0">
                          <a:latin typeface="+mn-lt"/>
                        </a:rPr>
                        <a:t>2021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Base Package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60,000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Desktop</a:t>
                      </a:r>
                      <a:r>
                        <a:rPr lang="en-US" sz="1200" b="1" i="0" kern="1200" baseline="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Application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Android Service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9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Additional Feature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604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First Year Service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450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Extended </a:t>
                      </a:r>
                      <a:r>
                        <a:rPr lang="en-US" sz="1200" b="1" i="0" kern="1200" noProof="0" dirty="0" err="1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Servic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925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1,687,500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9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562,500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178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4,320,000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52,800,000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187,920,000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7294082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ADED37-21C3-4250-BD9E-659F018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2019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3840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Thank you </a:t>
            </a:r>
            <a:r>
              <a:rPr lang="en-US" dirty="0" smtClean="0"/>
              <a:t>for listening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</a:t>
            </a:r>
            <a:r>
              <a:rPr lang="en-US" dirty="0" smtClean="0"/>
              <a:t>2019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9</a:t>
            </a:fld>
            <a:endParaRPr lang="ru-RU" dirty="0"/>
          </a:p>
        </p:txBody>
      </p:sp>
      <p:pic>
        <p:nvPicPr>
          <p:cNvPr id="2" name="ReSr">
            <a:hlinkClick r:id="" action="ppaction://media"/>
          </p:cNvPr>
          <p:cNvPicPr>
            <a:picLocks noGrp="1" noChangeAspect="1"/>
          </p:cNvPicPr>
          <p:nvPr>
            <p:ph type="media" sz="quarter" idx="17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00400" y="1423852"/>
            <a:ext cx="3756650" cy="3741358"/>
          </a:xfrm>
        </p:spPr>
      </p:pic>
    </p:spTree>
    <p:extLst>
      <p:ext uri="{BB962C8B-B14F-4D97-AF65-F5344CB8AC3E}">
        <p14:creationId xmlns:p14="http://schemas.microsoft.com/office/powerpoint/2010/main" val="1855796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024DF7-0783-4549-86B7-A48B29FBA9C2}">
  <ds:schemaRefs>
    <ds:schemaRef ds:uri="6dc4bcd6-49db-4c07-9060-8acfc67cef9f"/>
    <ds:schemaRef ds:uri="http://purl.org/dc/dcmitype/"/>
    <ds:schemaRef ds:uri="http://schemas.microsoft.com/office/infopath/2007/PartnerControls"/>
    <ds:schemaRef ds:uri="fb0879af-3eba-417a-a55a-ffe6dcd6ca77"/>
    <ds:schemaRef ds:uri="http://schemas.microsoft.com/office/2006/metadata/properties"/>
    <ds:schemaRef ds:uri="http://schemas.microsoft.com/office/2006/documentManagement/types"/>
    <ds:schemaRef ds:uri="http://schemas.microsoft.com/sharepoint/v3"/>
    <ds:schemaRef ds:uri="http://purl.org/dc/elements/1.1/"/>
    <ds:schemaRef ds:uri="http://schemas.openxmlformats.org/package/2006/metadata/core-properties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0</TotalTime>
  <Words>265</Words>
  <Application>Microsoft Office PowerPoint</Application>
  <PresentationFormat>Widescreen</PresentationFormat>
  <Paragraphs>135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Century Gothic</vt:lpstr>
      <vt:lpstr>Office Theme</vt:lpstr>
      <vt:lpstr>Travel Experts</vt:lpstr>
      <vt:lpstr>Presentation Outline</vt:lpstr>
      <vt:lpstr>INTRODUCTIONS</vt:lpstr>
      <vt:lpstr>SOFTWARE COMPOSITION</vt:lpstr>
      <vt:lpstr>OFFICE APPLICATION</vt:lpstr>
      <vt:lpstr>WHERE DO YOU WANT TO GO?</vt:lpstr>
      <vt:lpstr>OVERALL</vt:lpstr>
      <vt:lpstr>COST AND PRICING</vt:lpstr>
      <vt:lpstr>Thank you for listening</vt:lpstr>
      <vt:lpstr>HAVE A NICE DAY!</vt:lpstr>
      <vt:lpstr>TODO: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2019-06-25T21:47:37Z</dcterms:created>
  <dcterms:modified xsi:type="dcterms:W3CDTF">2019-06-26T17:29:30Z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